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70" r:id="rId15"/>
    <p:sldId id="269" r:id="rId16"/>
    <p:sldId id="271" r:id="rId17"/>
    <p:sldId id="272" r:id="rId18"/>
    <p:sldId id="273" r:id="rId19"/>
    <p:sldId id="275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5" r:id="rId32"/>
    <p:sldId id="287" r:id="rId33"/>
    <p:sldId id="292" r:id="rId34"/>
    <p:sldId id="288" r:id="rId35"/>
    <p:sldId id="289" r:id="rId36"/>
    <p:sldId id="290" r:id="rId37"/>
    <p:sldId id="291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68" d="100"/>
          <a:sy n="68" d="100"/>
        </p:scale>
        <p:origin x="13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D6153B-67EF-4C3D-89E7-FD877A2843B5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FFF554-D4FD-4B0E-9AC2-F4AA479A2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5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Times New Roman" pitchFamily="18" charset="0"/>
              </a:rPr>
              <a:t>Figure 1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23B60E7F-A8E8-4CF2-8BF2-43592684E996}" type="slidenum">
              <a:rPr lang="en-US" altLang="en-US" sz="1200">
                <a:latin typeface="Times New Roman" pitchFamily="18" charset="0"/>
              </a:rPr>
              <a:pPr/>
              <a:t>3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477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Times New Roman" pitchFamily="18" charset="0"/>
              </a:rPr>
              <a:t>Figure 8</a:t>
            </a:r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60FC1D6B-6A30-45E7-9A1E-C2EFB40BEEC1}" type="slidenum">
              <a:rPr lang="en-US" altLang="en-US" sz="1200">
                <a:latin typeface="Times New Roman" pitchFamily="18" charset="0"/>
              </a:rPr>
              <a:pPr/>
              <a:t>27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874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517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137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649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84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2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6205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6876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6586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3310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304800"/>
            <a:ext cx="7315200" cy="867444"/>
          </a:xfrm>
        </p:spPr>
        <p:txBody>
          <a:bodyPr anchor="b"/>
          <a:lstStyle>
            <a:lvl1pPr algn="l"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1524000"/>
            <a:ext cx="5080000" cy="15240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Freeform 12"/>
          <p:cNvSpPr/>
          <p:nvPr userDrawn="1"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72"/>
          <p:cNvSpPr>
            <a:spLocks noChangeArrowheads="1"/>
          </p:cNvSpPr>
          <p:nvPr userDrawn="1"/>
        </p:nvSpPr>
        <p:spPr bwMode="auto">
          <a:xfrm>
            <a:off x="1878013" y="6324600"/>
            <a:ext cx="8432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n-US" sz="1000" dirty="0" smtClean="0"/>
              <a:t>Copyright © 2017 McGraw-Hill Education. All rights reserved. No reproduction or distribution without the prior written consent of McGraw-Hill Education.</a:t>
            </a:r>
            <a:endParaRPr lang="en-US" altLang="en-US" sz="1000" b="1" i="1" dirty="0" smtClean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235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304800"/>
            <a:ext cx="7315200" cy="867444"/>
          </a:xfrm>
        </p:spPr>
        <p:txBody>
          <a:bodyPr anchor="b"/>
          <a:lstStyle>
            <a:lvl1pPr algn="l"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1524000"/>
            <a:ext cx="5080000" cy="15240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Freeform 12"/>
          <p:cNvSpPr/>
          <p:nvPr userDrawn="1"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72"/>
          <p:cNvSpPr>
            <a:spLocks noChangeArrowheads="1"/>
          </p:cNvSpPr>
          <p:nvPr userDrawn="1"/>
        </p:nvSpPr>
        <p:spPr bwMode="auto">
          <a:xfrm>
            <a:off x="1878013" y="6324600"/>
            <a:ext cx="8432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n-US" sz="1000" dirty="0" smtClean="0"/>
              <a:t>Copyright © 2017 McGraw-Hill Education. All rights reserved. No reproduction or distribution without the prior written consent of McGraw-Hill Education.</a:t>
            </a:r>
            <a:endParaRPr lang="en-US" altLang="en-US" sz="1000" b="1" i="1" dirty="0" smtClean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921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983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7060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330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8952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3834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13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06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943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EF1C557-A2D4-41C6-A6B0-2B3DD016F5A6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5730C19-4387-4D6A-AF55-06D0BCA98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876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61" r:id="rId1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Jwd-4xgdg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Psychosocial Problems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79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Prevalence of Substance Use and Abuse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Alcohol, tobacco, and marijuana are by far the most commonly used and abused substances</a:t>
            </a:r>
            <a:r>
              <a:rPr lang="en-US" altLang="en-US" dirty="0" smtClean="0"/>
              <a:t>.</a:t>
            </a:r>
          </a:p>
          <a:p>
            <a:pPr lvl="1"/>
            <a:r>
              <a:rPr lang="en-US" altLang="en-US" dirty="0" smtClean="0"/>
              <a:t>High school seniors: 66</a:t>
            </a:r>
            <a:r>
              <a:rPr lang="en-US" altLang="en-US" dirty="0"/>
              <a:t>% have tried alcohol, 44% have smoked marijuana, and 34% have smoked cigarettes. </a:t>
            </a:r>
          </a:p>
          <a:p>
            <a:pPr lvl="1"/>
            <a:r>
              <a:rPr lang="en-US" altLang="en-US" dirty="0"/>
              <a:t>Only about 8% have used an illicit drug (other than marijuana) in the last month</a:t>
            </a:r>
            <a:r>
              <a:rPr lang="en-US" altLang="en-US" dirty="0" smtClean="0"/>
              <a:t>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011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Prevalence of Substance Use and Abuse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Only a small percentage of adolescents use any substance daily.</a:t>
            </a:r>
          </a:p>
          <a:p>
            <a:pPr lvl="1"/>
            <a:r>
              <a:rPr lang="en-US" dirty="0"/>
              <a:t>10% of high school seniors smoke cigarettes daily; 2% use alcohol daily; 7% use marijuana daily.</a:t>
            </a:r>
            <a:endParaRPr lang="en-US" altLang="en-US" dirty="0"/>
          </a:p>
          <a:p>
            <a:r>
              <a:rPr lang="en-US" dirty="0"/>
              <a:t>Binge drinking: 5 or more drinks in a row on one occasion. </a:t>
            </a:r>
          </a:p>
          <a:p>
            <a:pPr lvl="1"/>
            <a:r>
              <a:rPr lang="en-US" dirty="0"/>
              <a:t>20% of seniors, 13% of 10</a:t>
            </a:r>
            <a:r>
              <a:rPr lang="en-US" baseline="30000" dirty="0"/>
              <a:t>th</a:t>
            </a:r>
            <a:r>
              <a:rPr lang="en-US" dirty="0"/>
              <a:t> graders and 4% of 8</a:t>
            </a:r>
            <a:r>
              <a:rPr lang="en-US" baseline="30000" dirty="0"/>
              <a:t>th</a:t>
            </a:r>
            <a:r>
              <a:rPr lang="en-US" dirty="0"/>
              <a:t> graders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854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Trends Across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Research suggests that drug and substance use hasn’t gotten better or worse. </a:t>
            </a:r>
            <a:endParaRPr lang="en-US" dirty="0"/>
          </a:p>
          <a:p>
            <a:pPr lvl="1"/>
            <a:r>
              <a:rPr lang="en-US" dirty="0"/>
              <a:t>Trends in marijuana use have not changed much. </a:t>
            </a:r>
          </a:p>
          <a:p>
            <a:pPr lvl="1"/>
            <a:r>
              <a:rPr lang="en-US" dirty="0"/>
              <a:t>Drinking has declined slowly or not at all. </a:t>
            </a:r>
          </a:p>
          <a:p>
            <a:pPr lvl="1"/>
            <a:r>
              <a:rPr lang="en-US" dirty="0"/>
              <a:t>Since 1990s, smoking has decreased dramatically. </a:t>
            </a:r>
          </a:p>
          <a:p>
            <a:r>
              <a:rPr lang="en-US" dirty="0" smtClean="0"/>
              <a:t>Early substance use (prior to age 15) is a risk factor for development of addiction.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799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Ethnic Differences in Substance Use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Immigrant paradox</a:t>
            </a:r>
          </a:p>
          <a:p>
            <a:pPr lvl="2"/>
            <a:r>
              <a:rPr lang="en-US" altLang="en-US" dirty="0"/>
              <a:t>Foreign-born and less Americanized minority youth are less likely to use drugs, alcohol, and tobacco than their American-born counterparts.</a:t>
            </a:r>
          </a:p>
          <a:p>
            <a:r>
              <a:rPr lang="en-US" altLang="en-US" dirty="0"/>
              <a:t>The rate of drug use among immigrant adolescents is half the rate of use among adolescents from the same ethnic group who were born in the United States.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982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Progression of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Substance use does tend to follow a progression, from experimentation with alcohol, to marijuana use, to more illicit drugs. </a:t>
            </a:r>
          </a:p>
          <a:p>
            <a:r>
              <a:rPr lang="en-US" dirty="0" smtClean="0"/>
              <a:t>However, little evidence to suggest that marijuana is a “stepping stone” to hard drug use (depends on the frequency of use). </a:t>
            </a:r>
          </a:p>
          <a:p>
            <a:pPr lvl="1"/>
            <a:r>
              <a:rPr lang="en-US" dirty="0" smtClean="0"/>
              <a:t>Gateway drugs </a:t>
            </a:r>
          </a:p>
          <a:p>
            <a:r>
              <a:rPr lang="en-US" dirty="0" smtClean="0"/>
              <a:t>Developmental trajectory of substance use</a:t>
            </a:r>
          </a:p>
          <a:p>
            <a:pPr lvl="1"/>
            <a:r>
              <a:rPr lang="en-US" dirty="0" smtClean="0"/>
              <a:t>Increases during adolescence, peaks in early 20s, declines.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202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Causes and Consequences of Substance Use and Abuse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Important to stress difference between occasional experimentation and problematic use. </a:t>
            </a:r>
          </a:p>
          <a:p>
            <a:r>
              <a:rPr lang="en-US" dirty="0" smtClean="0"/>
              <a:t>Experimenters and abstainers score better on measures of psychological adjustment. </a:t>
            </a:r>
          </a:p>
          <a:p>
            <a:r>
              <a:rPr lang="en-US" altLang="en-US" dirty="0"/>
              <a:t>Adolescents who use alcohol, tobacco, or other drugs frequently are usually exhibiting symptoms of prior psychological disturbance.</a:t>
            </a:r>
          </a:p>
          <a:p>
            <a:r>
              <a:rPr lang="en-US" altLang="en-US" dirty="0"/>
              <a:t>Major risk factors are:</a:t>
            </a:r>
          </a:p>
          <a:p>
            <a:pPr lvl="1"/>
            <a:r>
              <a:rPr lang="en-US" altLang="en-US" dirty="0"/>
              <a:t>Personality – Anger, impulsivity, and inattentiveness</a:t>
            </a:r>
          </a:p>
          <a:p>
            <a:pPr lvl="1"/>
            <a:r>
              <a:rPr lang="en-US" altLang="en-US" dirty="0"/>
              <a:t>Family – Distant, hostile, or conflicted relationships</a:t>
            </a:r>
          </a:p>
          <a:p>
            <a:pPr lvl="1"/>
            <a:r>
              <a:rPr lang="en-US" altLang="en-US" dirty="0"/>
              <a:t>Socially – Friends who use and tolerate the use of drugs</a:t>
            </a:r>
          </a:p>
          <a:p>
            <a:pPr lvl="1"/>
            <a:r>
              <a:rPr lang="en-US" altLang="en-US" dirty="0"/>
              <a:t>Contextual – Live in a context that makes drug use easy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03117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Protective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Major protective </a:t>
            </a:r>
            <a:r>
              <a:rPr lang="en-US" altLang="en-US" dirty="0" smtClean="0"/>
              <a:t>factors (factors that limit individual vulnerability to harm) </a:t>
            </a:r>
            <a:r>
              <a:rPr lang="en-US" altLang="en-US" dirty="0"/>
              <a:t>are:</a:t>
            </a:r>
          </a:p>
          <a:p>
            <a:pPr lvl="1"/>
            <a:r>
              <a:rPr lang="en-US" altLang="en-US" dirty="0"/>
              <a:t>positive mental health.</a:t>
            </a:r>
          </a:p>
          <a:p>
            <a:pPr lvl="1"/>
            <a:r>
              <a:rPr lang="en-US" altLang="en-US" dirty="0"/>
              <a:t>high academic achievement.</a:t>
            </a:r>
          </a:p>
          <a:p>
            <a:pPr lvl="1"/>
            <a:r>
              <a:rPr lang="en-US" altLang="en-US" dirty="0"/>
              <a:t>engagement in school.</a:t>
            </a:r>
          </a:p>
          <a:p>
            <a:pPr lvl="1"/>
            <a:r>
              <a:rPr lang="en-US" altLang="en-US" dirty="0"/>
              <a:t>close family relationships.</a:t>
            </a:r>
          </a:p>
          <a:p>
            <a:pPr lvl="1"/>
            <a:r>
              <a:rPr lang="en-US" altLang="en-US" dirty="0"/>
              <a:t>involvement in religious activities.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996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Drugs and the Adolescent Brain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Adolescent brain is still malleable (changing). </a:t>
            </a:r>
          </a:p>
          <a:p>
            <a:r>
              <a:rPr lang="en-US" dirty="0" smtClean="0"/>
              <a:t>Potential for addiction is greater during adolescence. </a:t>
            </a:r>
          </a:p>
          <a:p>
            <a:r>
              <a:rPr lang="en-US" altLang="en-US" dirty="0"/>
              <a:t>Certain drugs affect receptors for dopamine, one of the neurotransmitters that influence our experience of pleasure. </a:t>
            </a:r>
          </a:p>
          <a:p>
            <a:r>
              <a:rPr lang="en-US" altLang="en-US" dirty="0"/>
              <a:t>The molecules of addictive drugs are so similar to dopamine molecules that dopamine receptors respond to them in the same was as they do in the presence of natural dopamine. </a:t>
            </a:r>
          </a:p>
          <a:p>
            <a:r>
              <a:rPr lang="en-US" altLang="en-US" dirty="0"/>
              <a:t>Frequent drug use interferes with the normal maturation of the brain’s dopamine system. </a:t>
            </a:r>
          </a:p>
          <a:p>
            <a:pPr lvl="1"/>
            <a:r>
              <a:rPr lang="en-US" dirty="0" smtClean="0"/>
              <a:t>Could make it necessary to use drugs to experience normal amounts of pleasure.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338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 and Treatment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dirty="0"/>
              <a:t>Efforts to prevent abuse target:</a:t>
            </a:r>
          </a:p>
          <a:p>
            <a:pPr lvl="1"/>
            <a:r>
              <a:rPr lang="en-US" altLang="en-US" dirty="0"/>
              <a:t>the supply of drugs (most government attention and money focused here).</a:t>
            </a:r>
          </a:p>
          <a:p>
            <a:pPr lvl="1"/>
            <a:r>
              <a:rPr lang="en-US" altLang="en-US" dirty="0"/>
              <a:t>the environment in which teens are exposed to drugs.</a:t>
            </a:r>
          </a:p>
          <a:p>
            <a:pPr lvl="1"/>
            <a:r>
              <a:rPr lang="en-US" altLang="en-US" dirty="0"/>
              <a:t>characteristics of the potential drug user.</a:t>
            </a:r>
          </a:p>
          <a:p>
            <a:r>
              <a:rPr lang="en-US" altLang="en-US" dirty="0"/>
              <a:t>Experts believe it is more realistic to focus prevention efforts on adolescents’ motivation and environment. </a:t>
            </a:r>
            <a:endParaRPr lang="en-US" altLang="en-US" dirty="0" smtClean="0"/>
          </a:p>
          <a:p>
            <a:r>
              <a:rPr lang="en-US" altLang="en-US" dirty="0" smtClean="0"/>
              <a:t>Most supported programs to reduce substance use involves some </a:t>
            </a:r>
            <a:r>
              <a:rPr lang="en-US" altLang="en-US" dirty="0"/>
              <a:t>sort of social competence training with a community-wide intervention (aimed at the adolescents, peers, parents, and teachers).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298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Externalizing Problems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160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Problems in Adolescence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adolescents report positive outcomes and psychosocial development. </a:t>
            </a:r>
          </a:p>
          <a:p>
            <a:r>
              <a:rPr lang="en-US" dirty="0" smtClean="0"/>
              <a:t>Most </a:t>
            </a:r>
            <a:r>
              <a:rPr lang="en-US" dirty="0"/>
              <a:t>p</a:t>
            </a:r>
            <a:r>
              <a:rPr lang="en-US" dirty="0" smtClean="0"/>
              <a:t>sychosocial problems:</a:t>
            </a:r>
          </a:p>
          <a:p>
            <a:pPr lvl="1"/>
            <a:r>
              <a:rPr lang="en-US" dirty="0" smtClean="0"/>
              <a:t>Are often transitory experimentation </a:t>
            </a:r>
          </a:p>
          <a:p>
            <a:pPr lvl="1"/>
            <a:r>
              <a:rPr lang="en-US" dirty="0" smtClean="0"/>
              <a:t>Don’t all begin in adolescence </a:t>
            </a:r>
          </a:p>
          <a:p>
            <a:pPr lvl="1"/>
            <a:r>
              <a:rPr lang="en-US" dirty="0" smtClean="0"/>
              <a:t>Do not persist into adulthood </a:t>
            </a:r>
          </a:p>
          <a:p>
            <a:pPr lvl="1"/>
            <a:r>
              <a:rPr lang="en-US" dirty="0" smtClean="0"/>
              <a:t>Are not “caused” by adolescence.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8036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Externalizing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Conduct Disorder</a:t>
            </a:r>
          </a:p>
          <a:p>
            <a:pPr lvl="1"/>
            <a:r>
              <a:rPr lang="en-US" dirty="0"/>
              <a:t>A repetitive and persistent pattern of antisocial behavior that results in problems at school or work, or in relationships with others. </a:t>
            </a:r>
          </a:p>
          <a:p>
            <a:r>
              <a:rPr lang="en-US" dirty="0"/>
              <a:t>Oppositional-Defiant Disorder</a:t>
            </a:r>
          </a:p>
          <a:p>
            <a:pPr lvl="1"/>
            <a:r>
              <a:rPr lang="en-US" dirty="0"/>
              <a:t>A disorder of childhood and adolescence characterized by excessive anger, spite, and stubbornness. </a:t>
            </a:r>
          </a:p>
          <a:p>
            <a:r>
              <a:rPr lang="en-US" dirty="0"/>
              <a:t>Antisocial Personality Disorder</a:t>
            </a:r>
          </a:p>
          <a:p>
            <a:pPr lvl="1"/>
            <a:r>
              <a:rPr lang="en-US" dirty="0"/>
              <a:t>A disorder of adulthood characterized by antisocial behavior and persistent disregard for the rules of society and the rights of others. </a:t>
            </a:r>
          </a:p>
          <a:p>
            <a:pPr lvl="1"/>
            <a:r>
              <a:rPr lang="en-US" dirty="0" smtClean="0"/>
              <a:t>Individuals with CD who continue to display antisocial characteristics.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322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Externalizing Behavior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Psychopaths</a:t>
            </a:r>
          </a:p>
          <a:p>
            <a:pPr lvl="1"/>
            <a:r>
              <a:rPr lang="en-US" dirty="0"/>
              <a:t>Individuals who are not only antisocial but also manipulative, superficially charming, impulsive, and indifferent to the feelings of others. </a:t>
            </a:r>
          </a:p>
          <a:p>
            <a:pPr lvl="1"/>
            <a:r>
              <a:rPr lang="en-US" dirty="0"/>
              <a:t>Callous-unemotional traits (CU)</a:t>
            </a:r>
          </a:p>
          <a:p>
            <a:pPr lvl="2"/>
            <a:r>
              <a:rPr lang="en-US" dirty="0"/>
              <a:t>A cluster of traits characteristic of psychopathic individuals, which includes a lack of empathy and indifference toward the feelings of others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Often used to distinguish between adolescents with CD</a:t>
            </a:r>
            <a:endParaRPr lang="en-US" dirty="0"/>
          </a:p>
          <a:p>
            <a:r>
              <a:rPr lang="en-US" dirty="0" smtClean="0"/>
              <a:t>Antisocial Personality Disorder and Psychopaths imply a deep seated personality problem and so these are typically not applied to individuals under the age of 18.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903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Aggression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Another type of externalizing behavior, behavior intended to harm another. </a:t>
            </a:r>
          </a:p>
          <a:p>
            <a:pPr lvl="1"/>
            <a:r>
              <a:rPr lang="en-US" altLang="en-US" dirty="0"/>
              <a:t>Examples: </a:t>
            </a:r>
          </a:p>
          <a:p>
            <a:pPr lvl="2"/>
            <a:r>
              <a:rPr lang="en-US" altLang="en-US" dirty="0"/>
              <a:t>physical fighting</a:t>
            </a:r>
          </a:p>
          <a:p>
            <a:pPr lvl="2"/>
            <a:r>
              <a:rPr lang="en-US" altLang="en-US" dirty="0"/>
              <a:t>relational aggression</a:t>
            </a:r>
          </a:p>
          <a:p>
            <a:pPr lvl="2"/>
            <a:r>
              <a:rPr lang="en-US" altLang="en-US" dirty="0"/>
              <a:t>intimidation</a:t>
            </a:r>
          </a:p>
          <a:p>
            <a:r>
              <a:rPr lang="en-US" altLang="en-US" dirty="0"/>
              <a:t>Can be instrumental (planned) or reactive (unplanned).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275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Juvenile Offending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dirty="0"/>
              <a:t>“Juvenile offending” is legal term.</a:t>
            </a:r>
          </a:p>
          <a:p>
            <a:r>
              <a:rPr lang="en-US" dirty="0" smtClean="0"/>
              <a:t>Includes delinquency and criminal behavior, as well as status offenses. </a:t>
            </a:r>
          </a:p>
          <a:p>
            <a:r>
              <a:rPr lang="en-US" altLang="en-US" dirty="0"/>
              <a:t>Violence (e.g., assault, rape, robbery, and murder) and property crimes (e.g., burglary, theft arson)</a:t>
            </a:r>
          </a:p>
          <a:p>
            <a:r>
              <a:rPr lang="en-US" dirty="0" smtClean="0"/>
              <a:t>A large amount of juvenile offenders are aggressive and/or have CD, but whether they are juvenile defenders depends on whether they have broken the law. </a:t>
            </a:r>
          </a:p>
          <a:p>
            <a:pPr lvl="1"/>
            <a:r>
              <a:rPr lang="en-US" altLang="en-US" dirty="0"/>
              <a:t>Increases in frequency between the preadolescent and adolescent years. </a:t>
            </a:r>
          </a:p>
          <a:p>
            <a:pPr lvl="1"/>
            <a:r>
              <a:rPr lang="en-US" altLang="en-US" dirty="0"/>
              <a:t>Peaks during high school then declines in young adulthood (the age-crime curve).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6380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Juvenile Offending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Antisocial behavior takes the form of:</a:t>
            </a:r>
          </a:p>
          <a:p>
            <a:pPr lvl="1"/>
            <a:r>
              <a:rPr lang="en-US" altLang="en-US" dirty="0"/>
              <a:t>authority conflicts (running away).</a:t>
            </a:r>
          </a:p>
          <a:p>
            <a:pPr lvl="1"/>
            <a:r>
              <a:rPr lang="en-US" altLang="en-US" dirty="0"/>
              <a:t>covert antisocial behavior (stealing).</a:t>
            </a:r>
          </a:p>
          <a:p>
            <a:pPr lvl="1"/>
            <a:r>
              <a:rPr lang="en-US" altLang="en-US" dirty="0"/>
              <a:t>overt antisocial behavior (attacking someone with a weapon</a:t>
            </a:r>
            <a:r>
              <a:rPr lang="en-US" altLang="en-US" dirty="0" smtClean="0"/>
              <a:t>).</a:t>
            </a:r>
          </a:p>
          <a:p>
            <a:r>
              <a:rPr lang="en-US" altLang="en-US" dirty="0" smtClean="0"/>
              <a:t>Not all bullies end up as violent criminals, but reverse is almost always true. </a:t>
            </a:r>
          </a:p>
          <a:p>
            <a:r>
              <a:rPr lang="en-US" altLang="en-US" dirty="0" smtClean="0"/>
              <a:t>Majority of juvenile offenders have some sort of aggressive, oppositional past. 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5376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Gender Differences in Juvenile Offending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Decline </a:t>
            </a:r>
            <a:r>
              <a:rPr lang="en-US" altLang="en-US" dirty="0"/>
              <a:t>in the gender gap in serious offending over the past several </a:t>
            </a:r>
            <a:r>
              <a:rPr lang="en-US" altLang="en-US" dirty="0" smtClean="0"/>
              <a:t>decades (4:1)</a:t>
            </a:r>
            <a:endParaRPr lang="en-US" altLang="en-US" dirty="0"/>
          </a:p>
          <a:p>
            <a:pPr lvl="2"/>
            <a:r>
              <a:rPr lang="en-US" altLang="en-US" dirty="0"/>
              <a:t>Not clear whether this change is mainly due to changes in actual offending or changes in arrest practices among girls</a:t>
            </a:r>
            <a:r>
              <a:rPr lang="en-US" altLang="en-US" dirty="0" smtClean="0"/>
              <a:t>.</a:t>
            </a:r>
          </a:p>
          <a:p>
            <a:pPr lvl="2"/>
            <a:r>
              <a:rPr lang="en-US" altLang="en-US" dirty="0" smtClean="0"/>
              <a:t>Also possible that boys offending behavior may have declined while girls remained stable. 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6431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Causes of Antisocial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altLang="en-US" dirty="0" smtClean="0"/>
              <a:t>Two types of offenders:</a:t>
            </a:r>
          </a:p>
          <a:p>
            <a:r>
              <a:rPr lang="en-US" dirty="0"/>
              <a:t>Adolescent-Limited offenders</a:t>
            </a:r>
          </a:p>
          <a:p>
            <a:r>
              <a:rPr lang="en-US" altLang="en-US" dirty="0" smtClean="0"/>
              <a:t>Life-course </a:t>
            </a:r>
            <a:r>
              <a:rPr lang="en-US" altLang="en-US" dirty="0"/>
              <a:t>persistent offenders:</a:t>
            </a:r>
          </a:p>
          <a:p>
            <a:pPr lvl="1"/>
            <a:r>
              <a:rPr lang="en-US" altLang="en-US" dirty="0"/>
              <a:t>demonstrate antisocial behavior before adolescence.</a:t>
            </a:r>
          </a:p>
          <a:p>
            <a:pPr lvl="1"/>
            <a:r>
              <a:rPr lang="en-US" altLang="en-US" dirty="0"/>
              <a:t>involved in delinquency during adolescence.</a:t>
            </a:r>
          </a:p>
          <a:p>
            <a:pPr lvl="1"/>
            <a:r>
              <a:rPr lang="en-US" altLang="en-US" dirty="0" smtClean="0"/>
              <a:t>Disorganized families, ineffective parenting. </a:t>
            </a:r>
          </a:p>
          <a:p>
            <a:pPr lvl="1"/>
            <a:r>
              <a:rPr lang="en-US" altLang="en-US" dirty="0" smtClean="0"/>
              <a:t>Self-regulation difficulties </a:t>
            </a:r>
          </a:p>
          <a:p>
            <a:pPr lvl="1"/>
            <a:r>
              <a:rPr lang="en-US" altLang="en-US" dirty="0" smtClean="0"/>
              <a:t>CU is related to low resting heart rate- biological tendency towards fearlessness. </a:t>
            </a:r>
          </a:p>
          <a:p>
            <a:pPr lvl="1"/>
            <a:r>
              <a:rPr lang="en-US" altLang="en-US" dirty="0" smtClean="0"/>
              <a:t>Hostile attribution bias </a:t>
            </a:r>
          </a:p>
          <a:p>
            <a:r>
              <a:rPr lang="en-US" dirty="0"/>
              <a:t>Best predictor of persistent antisocial behavior is NOT antisocial behavior during adolescence, but during childhood. </a:t>
            </a: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567026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Life-Course Persistent Offenders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mtClean="0"/>
              <a:t>Figure 8: Adolescent violence is often the long-term consequence of a process that begins early in life.</a:t>
            </a:r>
            <a:endParaRPr lang="en-US" dirty="0"/>
          </a:p>
        </p:txBody>
      </p:sp>
      <p:pic>
        <p:nvPicPr>
          <p:cNvPr id="87043" name="Picture 5" descr="ste32037_13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971800"/>
            <a:ext cx="86106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08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Adolescent Limited Offenders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Do not usually show signs of psychological problems or family pathology. </a:t>
            </a:r>
          </a:p>
          <a:p>
            <a:r>
              <a:rPr lang="en-US" altLang="en-US" dirty="0"/>
              <a:t>Still show more problems than teens who are not at all delinquent.</a:t>
            </a:r>
          </a:p>
          <a:p>
            <a:pPr lvl="1"/>
            <a:r>
              <a:rPr lang="en-US" altLang="en-US" dirty="0"/>
              <a:t>More mental health, substance abuse, and financial problems.</a:t>
            </a:r>
          </a:p>
          <a:p>
            <a:r>
              <a:rPr lang="en-US" altLang="en-US" dirty="0"/>
              <a:t>Risk factors include:</a:t>
            </a:r>
          </a:p>
          <a:p>
            <a:pPr lvl="1"/>
            <a:r>
              <a:rPr lang="en-US" altLang="en-US" dirty="0"/>
              <a:t>poor parenting (especially poor monitoring).</a:t>
            </a:r>
          </a:p>
          <a:p>
            <a:pPr lvl="1"/>
            <a:r>
              <a:rPr lang="en-US" altLang="en-US" dirty="0"/>
              <a:t>affiliation with antisocial peers.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5818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 and Treatment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Different approaches depending on what type of anti-social behavior. </a:t>
            </a:r>
          </a:p>
          <a:p>
            <a:r>
              <a:rPr lang="en-US" dirty="0" smtClean="0"/>
              <a:t>Chronic</a:t>
            </a:r>
          </a:p>
          <a:p>
            <a:pPr lvl="1"/>
            <a:r>
              <a:rPr lang="en-US" dirty="0" smtClean="0"/>
              <a:t>Prevent early family conflict </a:t>
            </a:r>
          </a:p>
          <a:p>
            <a:pPr lvl="1"/>
            <a:r>
              <a:rPr lang="en-US" dirty="0" smtClean="0"/>
              <a:t>Early academic programs</a:t>
            </a:r>
          </a:p>
          <a:p>
            <a:pPr lvl="1"/>
            <a:r>
              <a:rPr lang="en-US" dirty="0" smtClean="0"/>
              <a:t>Outcomes for early career criminals are not very good, although some evidence based programs exist. </a:t>
            </a:r>
          </a:p>
          <a:p>
            <a:r>
              <a:rPr lang="en-US" dirty="0" smtClean="0"/>
              <a:t>Adolescent-limited</a:t>
            </a:r>
          </a:p>
          <a:p>
            <a:pPr lvl="1"/>
            <a:r>
              <a:rPr lang="en-US" dirty="0" smtClean="0"/>
              <a:t>Prognosis is much better. </a:t>
            </a:r>
          </a:p>
          <a:p>
            <a:pPr lvl="1"/>
            <a:r>
              <a:rPr lang="en-US" dirty="0" smtClean="0"/>
              <a:t>Teach youth to resist peer pressure, conflict resolution skills, parent training, consequences for delinquency. </a:t>
            </a:r>
          </a:p>
        </p:txBody>
      </p:sp>
    </p:spTree>
    <p:extLst>
      <p:ext uri="{BB962C8B-B14F-4D97-AF65-F5344CB8AC3E}">
        <p14:creationId xmlns:p14="http://schemas.microsoft.com/office/powerpoint/2010/main" val="729456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in Adolescence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Figure 1: Anxiety disorders and behavioral disorders typically begin during childhood, whereas mood disorders and substance abuse first appear during adolescence. </a:t>
            </a:r>
            <a:endParaRPr lang="en-US" dirty="0"/>
          </a:p>
        </p:txBody>
      </p:sp>
      <p:pic>
        <p:nvPicPr>
          <p:cNvPr id="15363" name="Picture 7" descr="Fig13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819400"/>
            <a:ext cx="8001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208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Internalizing Problems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5544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Internalizing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Temporary changes or fluctuations in mood and self esteem are commonplace during adolescence. When this becomes persistent or prolonged it becomes disordered. </a:t>
            </a:r>
          </a:p>
          <a:p>
            <a:r>
              <a:rPr lang="en-US" altLang="en-US" dirty="0"/>
              <a:t>Depression is the most common psychological disturbance among adolescents.</a:t>
            </a:r>
          </a:p>
          <a:p>
            <a:pPr lvl="1"/>
            <a:r>
              <a:rPr lang="en-US" altLang="en-US" dirty="0"/>
              <a:t>emotional, cognitive, motivational, and physical symptoms</a:t>
            </a:r>
          </a:p>
          <a:p>
            <a:pPr lvl="1"/>
            <a:r>
              <a:rPr lang="en-US" dirty="0" smtClean="0"/>
              <a:t>Continuum (depressed mood, depressive symptoms, depressive disorder)</a:t>
            </a:r>
          </a:p>
          <a:p>
            <a:r>
              <a:rPr lang="en-US" dirty="0" smtClean="0"/>
              <a:t>Prevalence</a:t>
            </a:r>
          </a:p>
          <a:p>
            <a:pPr lvl="1"/>
            <a:r>
              <a:rPr lang="en-US" dirty="0" smtClean="0"/>
              <a:t>8% of American Teens between 13 and 18 meet DSM criteria. </a:t>
            </a:r>
          </a:p>
          <a:p>
            <a:r>
              <a:rPr lang="en-US" dirty="0" smtClean="0"/>
              <a:t>Increase in depression during adolescence</a:t>
            </a:r>
          </a:p>
          <a:p>
            <a:pPr lvl="1"/>
            <a:r>
              <a:rPr lang="en-US" dirty="0" smtClean="0"/>
              <a:t>Increased stressors </a:t>
            </a:r>
          </a:p>
          <a:p>
            <a:pPr lvl="1"/>
            <a:r>
              <a:rPr lang="en-US" dirty="0" smtClean="0"/>
              <a:t>Increases in cognition (and introspection and rumination). </a:t>
            </a:r>
          </a:p>
        </p:txBody>
      </p:sp>
    </p:spTree>
    <p:extLst>
      <p:ext uri="{BB962C8B-B14F-4D97-AF65-F5344CB8AC3E}">
        <p14:creationId xmlns:p14="http://schemas.microsoft.com/office/powerpoint/2010/main" val="25187491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Sex Differences in Depression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Before puberty: more prevalent among boys</a:t>
            </a:r>
          </a:p>
          <a:p>
            <a:r>
              <a:rPr lang="en-US" dirty="0" smtClean="0"/>
              <a:t>After puberty: more prevalent among girls. </a:t>
            </a:r>
          </a:p>
          <a:p>
            <a:pPr lvl="1"/>
            <a:r>
              <a:rPr lang="en-US" dirty="0" smtClean="0"/>
              <a:t>Many researchers attribute gender differences to social roles, sensitive to stress, tendencies to ruminate and sensitivity to others.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8132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Anxiety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Anxiety is also a prevalent adolescent disorder. </a:t>
            </a:r>
          </a:p>
          <a:p>
            <a:r>
              <a:rPr lang="en-US" dirty="0" smtClean="0"/>
              <a:t>Anxiety: feelings of worry, nervousness, unease </a:t>
            </a:r>
          </a:p>
          <a:p>
            <a:pPr lvl="1"/>
            <a:r>
              <a:rPr lang="en-US" dirty="0" smtClean="0"/>
              <a:t>Generalized Anxiety</a:t>
            </a:r>
          </a:p>
          <a:p>
            <a:pPr lvl="1"/>
            <a:r>
              <a:rPr lang="en-US" dirty="0" smtClean="0"/>
              <a:t>Phobias </a:t>
            </a:r>
          </a:p>
          <a:p>
            <a:pPr lvl="1"/>
            <a:r>
              <a:rPr lang="en-US" dirty="0" smtClean="0"/>
              <a:t>Social Anxiety </a:t>
            </a:r>
          </a:p>
          <a:p>
            <a:pPr lvl="1"/>
            <a:r>
              <a:rPr lang="en-US" dirty="0" smtClean="0"/>
              <a:t>Panic Disorder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6755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Suicide and Non-Suicidal Self-Injury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10% of female and 5% of male high school students attempt suicide. </a:t>
            </a:r>
          </a:p>
          <a:p>
            <a:pPr lvl="1"/>
            <a:r>
              <a:rPr lang="en-US" dirty="0" smtClean="0"/>
              <a:t>1/3 of attempts are serious enough to warrant treatment. </a:t>
            </a:r>
          </a:p>
          <a:p>
            <a:r>
              <a:rPr lang="en-US" dirty="0" smtClean="0"/>
              <a:t>Suicidal ideation: thinking about killing oneself </a:t>
            </a:r>
          </a:p>
          <a:p>
            <a:pPr lvl="1"/>
            <a:r>
              <a:rPr lang="en-US" dirty="0" smtClean="0"/>
              <a:t>Increases during adolescence, peaks at 15, and then declines. </a:t>
            </a:r>
          </a:p>
          <a:p>
            <a:r>
              <a:rPr lang="en-US" altLang="en-US" dirty="0"/>
              <a:t>Some adolescents commit acts of </a:t>
            </a:r>
            <a:r>
              <a:rPr lang="en-US" altLang="en-US" dirty="0" err="1"/>
              <a:t>nonsuicidal</a:t>
            </a:r>
            <a:r>
              <a:rPr lang="en-US" altLang="en-US" dirty="0"/>
              <a:t> self-injury (NSSI).</a:t>
            </a:r>
          </a:p>
          <a:p>
            <a:pPr lvl="1"/>
            <a:r>
              <a:rPr lang="en-US" altLang="en-US" dirty="0"/>
              <a:t>Example: Deliberately burning or cutting oneself</a:t>
            </a:r>
          </a:p>
          <a:p>
            <a:pPr lvl="1"/>
            <a:r>
              <a:rPr lang="en-US" altLang="en-US" dirty="0"/>
              <a:t> Nearly 25% of adolescents have done this at least once.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9063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Suicide Risk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Four established risk factors of suicide:</a:t>
            </a:r>
          </a:p>
          <a:p>
            <a:pPr lvl="1"/>
            <a:r>
              <a:rPr lang="en-US" dirty="0" smtClean="0"/>
              <a:t>Psychiatric problem (depression or substance use)</a:t>
            </a:r>
          </a:p>
          <a:p>
            <a:pPr lvl="1"/>
            <a:r>
              <a:rPr lang="en-US" dirty="0" smtClean="0"/>
              <a:t>Having a family history of suicide </a:t>
            </a:r>
          </a:p>
          <a:p>
            <a:pPr lvl="1"/>
            <a:r>
              <a:rPr lang="en-US" dirty="0" smtClean="0"/>
              <a:t>Experiencing extreme family conflict </a:t>
            </a:r>
          </a:p>
          <a:p>
            <a:pPr lvl="1"/>
            <a:r>
              <a:rPr lang="en-US" dirty="0" smtClean="0"/>
              <a:t>Intense stress</a:t>
            </a:r>
          </a:p>
          <a:p>
            <a:r>
              <a:rPr lang="en-US" dirty="0" smtClean="0"/>
              <a:t>Suicide contagion</a:t>
            </a:r>
          </a:p>
          <a:p>
            <a:pPr lvl="1"/>
            <a:r>
              <a:rPr lang="en-US" dirty="0" smtClean="0"/>
              <a:t>Increased likelihood of suicide attempts is a friend or someone in the community has committed suicide. </a:t>
            </a:r>
          </a:p>
          <a:p>
            <a:pPr lvl="1"/>
            <a:r>
              <a:rPr lang="en-US" dirty="0" smtClean="0"/>
              <a:t>Important for media to stress help seeking and avoid portraying suicide as something “liberating”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96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Causes of Depression and Internalizing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Diathesis-stress model</a:t>
            </a:r>
          </a:p>
          <a:p>
            <a:pPr lvl="1"/>
            <a:r>
              <a:rPr lang="en-US" dirty="0" smtClean="0"/>
              <a:t>Depression occurs via an interaction between biological and environment. </a:t>
            </a:r>
          </a:p>
          <a:p>
            <a:pPr lvl="1"/>
            <a:r>
              <a:rPr lang="en-US" dirty="0" smtClean="0"/>
              <a:t>People with a predisposition towards internalizing problems are exposed to a chronic or acute stressor. </a:t>
            </a:r>
          </a:p>
          <a:p>
            <a:r>
              <a:rPr lang="en-US" altLang="en-US" dirty="0"/>
              <a:t>The Diathesis </a:t>
            </a:r>
          </a:p>
          <a:p>
            <a:pPr lvl="1"/>
            <a:r>
              <a:rPr lang="en-US" altLang="en-US" dirty="0" smtClean="0"/>
              <a:t>Biological </a:t>
            </a:r>
            <a:r>
              <a:rPr lang="en-US" altLang="en-US" dirty="0"/>
              <a:t>in origin (neuroendocrine or genetically linked), or because of cognitive style.</a:t>
            </a:r>
          </a:p>
          <a:p>
            <a:r>
              <a:rPr lang="en-US" altLang="en-US" dirty="0"/>
              <a:t>The Stress</a:t>
            </a:r>
          </a:p>
          <a:p>
            <a:pPr lvl="1"/>
            <a:r>
              <a:rPr lang="en-US" altLang="en-US" dirty="0"/>
              <a:t>Primarily from having a high-conflict and low-cohesion family, being unpopular, or reporting more chronic and acute stressors.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7241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Biological therapies (medication) </a:t>
            </a:r>
          </a:p>
          <a:p>
            <a:r>
              <a:rPr lang="en-US" dirty="0" smtClean="0"/>
              <a:t>Psychotherapy </a:t>
            </a:r>
          </a:p>
          <a:p>
            <a:pPr lvl="1"/>
            <a:r>
              <a:rPr lang="en-US" dirty="0" smtClean="0"/>
              <a:t>Cognitive Behavior Therapy</a:t>
            </a:r>
          </a:p>
          <a:p>
            <a:pPr lvl="1"/>
            <a:r>
              <a:rPr lang="en-US" dirty="0" smtClean="0"/>
              <a:t>Understand the roots of their depression and change cognitions. </a:t>
            </a:r>
          </a:p>
          <a:p>
            <a:r>
              <a:rPr lang="en-US" dirty="0" smtClean="0"/>
              <a:t>Family therapy. </a:t>
            </a:r>
            <a:r>
              <a:rPr lang="en-US" dirty="0"/>
              <a:t>	</a:t>
            </a:r>
            <a:endParaRPr lang="en-US" dirty="0" smtClean="0"/>
          </a:p>
          <a:p>
            <a:pPr lvl="1"/>
            <a:r>
              <a:rPr lang="en-US" dirty="0" smtClean="0"/>
              <a:t>Changing patterns of family relationships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799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Psychosocial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broad categories of problems:</a:t>
            </a:r>
          </a:p>
          <a:p>
            <a:pPr lvl="1"/>
            <a:r>
              <a:rPr lang="en-US" dirty="0" smtClean="0"/>
              <a:t>Substance abuse: use of drugs (illegal and legal)</a:t>
            </a:r>
          </a:p>
          <a:p>
            <a:pPr lvl="1"/>
            <a:r>
              <a:rPr lang="en-US" dirty="0" smtClean="0"/>
              <a:t>Internalizing disorders: problems turned inward (emotional or cognitive distress) </a:t>
            </a:r>
          </a:p>
          <a:p>
            <a:pPr lvl="1"/>
            <a:r>
              <a:rPr lang="en-US" dirty="0" smtClean="0"/>
              <a:t>Externalizing disorders: problems turned outward (behavioral problems). </a:t>
            </a:r>
          </a:p>
          <a:p>
            <a:r>
              <a:rPr lang="en-US" dirty="0" smtClean="0"/>
              <a:t>Substance abuse in particular is often co-morbid (or co-occurring) with both internalizing and externalizing disorders.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773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Behavior Syndrome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Many adolescents with behavior problems experience multiple problem behaviors. </a:t>
            </a:r>
          </a:p>
          <a:p>
            <a:r>
              <a:rPr lang="en-US" dirty="0" smtClean="0"/>
              <a:t>High levels of comorbidity make it difficult to differentiate between internalizing and externalizing </a:t>
            </a:r>
          </a:p>
          <a:p>
            <a:r>
              <a:rPr lang="en-US" dirty="0" smtClean="0"/>
              <a:t>Problem Behavior Syndrome</a:t>
            </a:r>
          </a:p>
          <a:p>
            <a:pPr lvl="1"/>
            <a:r>
              <a:rPr lang="en-US" dirty="0" smtClean="0"/>
              <a:t>Cause of externalizing behaviors is unconventionality in the adolescents personality and social environment. </a:t>
            </a:r>
          </a:p>
          <a:p>
            <a:pPr lvl="2"/>
            <a:r>
              <a:rPr lang="en-US" altLang="en-US" dirty="0" smtClean="0"/>
              <a:t>Tolerance of deviance</a:t>
            </a:r>
          </a:p>
          <a:p>
            <a:pPr lvl="2"/>
            <a:r>
              <a:rPr lang="en-US" altLang="en-US" dirty="0" smtClean="0"/>
              <a:t>Not connected to school/religious institutions</a:t>
            </a:r>
          </a:p>
          <a:p>
            <a:pPr lvl="2"/>
            <a:r>
              <a:rPr lang="en-US" altLang="en-US" dirty="0" smtClean="0"/>
              <a:t>Highly liberal views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224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Behavior Syndrome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 clusters</a:t>
            </a:r>
          </a:p>
          <a:p>
            <a:pPr lvl="1"/>
            <a:r>
              <a:rPr lang="en-US" dirty="0" smtClean="0"/>
              <a:t>One problem may lead to another problem. </a:t>
            </a:r>
          </a:p>
          <a:p>
            <a:pPr lvl="1"/>
            <a:r>
              <a:rPr lang="en-US" dirty="0" smtClean="0"/>
              <a:t>Cascading effect </a:t>
            </a:r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10497" y="4351868"/>
            <a:ext cx="3810000" cy="15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800" dirty="0" smtClean="0"/>
              <a:t>Figure 2: One explanation for comorbidity is that problems in one domain can create problems in another. </a:t>
            </a:r>
            <a:endParaRPr lang="en-US" altLang="en-US" sz="1800" dirty="0"/>
          </a:p>
        </p:txBody>
      </p:sp>
      <p:pic>
        <p:nvPicPr>
          <p:cNvPr id="5" name="Picture 5" descr="ste05485_13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497" y="4001294"/>
            <a:ext cx="70866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786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Behavior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Social Control Theory </a:t>
            </a:r>
          </a:p>
          <a:p>
            <a:pPr lvl="1"/>
            <a:r>
              <a:rPr lang="en-US" dirty="0" smtClean="0"/>
              <a:t>Individuals without strong bonds to social institutions are more likely to deviate from the norm and behave in unconventional ways. </a:t>
            </a:r>
          </a:p>
          <a:p>
            <a:pPr lvl="1"/>
            <a:r>
              <a:rPr lang="en-US" dirty="0" smtClean="0"/>
              <a:t>Problems stem not from within the individual but from underlying weaknesses in the individuals attachment to society. </a:t>
            </a:r>
          </a:p>
          <a:p>
            <a:pPr lvl="1"/>
            <a:r>
              <a:rPr lang="en-US" dirty="0" smtClean="0"/>
              <a:t>Helpful in understanding problem behavior in poor, inner city minority youths. </a:t>
            </a:r>
          </a:p>
          <a:p>
            <a:pPr lvl="1"/>
            <a:r>
              <a:rPr lang="en-US" dirty="0" smtClean="0"/>
              <a:t>Stresses the importance of the social context.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910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Comorbidity of Internalizing Problems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Share a subjective state of distress. </a:t>
            </a:r>
          </a:p>
          <a:p>
            <a:r>
              <a:rPr lang="en-US" dirty="0" smtClean="0"/>
              <a:t>Negative emotionality</a:t>
            </a:r>
          </a:p>
          <a:p>
            <a:pPr lvl="1"/>
            <a:r>
              <a:rPr lang="en-US" dirty="0" smtClean="0"/>
              <a:t>Presumed cause of internalizing disorders, characterized by a subjective state of distress. </a:t>
            </a:r>
          </a:p>
          <a:p>
            <a:pPr lvl="1"/>
            <a:r>
              <a:rPr lang="en-US" altLang="en-US" dirty="0" smtClean="0"/>
              <a:t>Adolescents high in negative emotionality are more likely to suffer from depression, anxiety, and other symptoms of distress.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096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Substance Use and Abuse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Society sends mixed messages to youth about drugs and alcohol.</a:t>
            </a:r>
          </a:p>
          <a:p>
            <a:pPr lvl="1"/>
            <a:r>
              <a:rPr lang="en-US" altLang="en-US" dirty="0" smtClean="0"/>
              <a:t>Reflects the inconsistent way that we view these substances as a society.</a:t>
            </a:r>
          </a:p>
          <a:p>
            <a:pPr lvl="1"/>
            <a:r>
              <a:rPr lang="en-US" altLang="en-US" dirty="0" smtClean="0"/>
              <a:t>Some drugs are okay in some circumstances and not okay in others. </a:t>
            </a:r>
          </a:p>
          <a:p>
            <a:pPr lvl="1"/>
            <a:endParaRPr lang="en-US" altLang="en-US" dirty="0"/>
          </a:p>
          <a:p>
            <a:pPr lvl="1"/>
            <a:r>
              <a:rPr lang="en-US" altLang="en-US" dirty="0">
                <a:hlinkClick r:id="rId2"/>
              </a:rPr>
              <a:t>https://</a:t>
            </a:r>
            <a:r>
              <a:rPr lang="en-US" altLang="en-US" dirty="0" smtClean="0">
                <a:hlinkClick r:id="rId2"/>
              </a:rPr>
              <a:t>www.youtube.com/watch?v=yJwd-4xgdgE</a:t>
            </a:r>
            <a:endParaRPr lang="en-US" altLang="en-US" dirty="0" smtClean="0"/>
          </a:p>
          <a:p>
            <a:pPr marL="457200" lvl="1" indent="0">
              <a:buNone/>
            </a:pPr>
            <a:endParaRPr lang="en-US" alt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1413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309</TotalTime>
  <Words>2029</Words>
  <Application>Microsoft Office PowerPoint</Application>
  <PresentationFormat>Widescreen</PresentationFormat>
  <Paragraphs>229</Paragraphs>
  <Slides>37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MS PGothic</vt:lpstr>
      <vt:lpstr>Arial</vt:lpstr>
      <vt:lpstr>Book Antiqua</vt:lpstr>
      <vt:lpstr>Calibri</vt:lpstr>
      <vt:lpstr>Garamond</vt:lpstr>
      <vt:lpstr>Times New Roman</vt:lpstr>
      <vt:lpstr>Organic</vt:lpstr>
      <vt:lpstr>Psychosocial Problems</vt:lpstr>
      <vt:lpstr>General Problems in Adolescence</vt:lpstr>
      <vt:lpstr>Problems in Adolescence</vt:lpstr>
      <vt:lpstr>Psychosocial Problems</vt:lpstr>
      <vt:lpstr>Problem Behavior Syndrome </vt:lpstr>
      <vt:lpstr>Problem Behavior Syndrome</vt:lpstr>
      <vt:lpstr>Problem Behavior </vt:lpstr>
      <vt:lpstr>Comorbidity of Internalizing Problems </vt:lpstr>
      <vt:lpstr>Substance Use and Abuse </vt:lpstr>
      <vt:lpstr>Prevalence of Substance Use and Abuse</vt:lpstr>
      <vt:lpstr>Prevalence of Substance Use and Abuse</vt:lpstr>
      <vt:lpstr>Trends Across Time</vt:lpstr>
      <vt:lpstr>Ethnic Differences in Substance Use </vt:lpstr>
      <vt:lpstr>Progression of Use</vt:lpstr>
      <vt:lpstr>Causes and Consequences of Substance Use and Abuse</vt:lpstr>
      <vt:lpstr>Protective Factors</vt:lpstr>
      <vt:lpstr>Drugs and the Adolescent Brain </vt:lpstr>
      <vt:lpstr>Prevention and Treatment </vt:lpstr>
      <vt:lpstr>Externalizing Problems </vt:lpstr>
      <vt:lpstr>Externalizing Problems</vt:lpstr>
      <vt:lpstr>Externalizing Behavior </vt:lpstr>
      <vt:lpstr>Aggression </vt:lpstr>
      <vt:lpstr>Juvenile Offending </vt:lpstr>
      <vt:lpstr>Juvenile Offending </vt:lpstr>
      <vt:lpstr>Gender Differences in Juvenile Offending </vt:lpstr>
      <vt:lpstr>Causes of Antisocial Behavior</vt:lpstr>
      <vt:lpstr>Life-Course Persistent Offenders</vt:lpstr>
      <vt:lpstr>Adolescent Limited Offenders</vt:lpstr>
      <vt:lpstr>Prevention and Treatment </vt:lpstr>
      <vt:lpstr>Internalizing Problems</vt:lpstr>
      <vt:lpstr>Internalizing Problems</vt:lpstr>
      <vt:lpstr>Sex Differences in Depression </vt:lpstr>
      <vt:lpstr>Anxiety </vt:lpstr>
      <vt:lpstr>Suicide and Non-Suicidal Self-Injury </vt:lpstr>
      <vt:lpstr>Suicide Risk Factors</vt:lpstr>
      <vt:lpstr>Causes of Depression and Internalizing Disorders</vt:lpstr>
      <vt:lpstr>Treatment</vt:lpstr>
    </vt:vector>
  </TitlesOfParts>
  <Company>Montclair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Psychosocial Problems</dc:title>
  <dc:creator>Samantha Coyle</dc:creator>
  <cp:lastModifiedBy>Samantha Coyle</cp:lastModifiedBy>
  <cp:revision>46</cp:revision>
  <dcterms:created xsi:type="dcterms:W3CDTF">2018-11-28T18:15:15Z</dcterms:created>
  <dcterms:modified xsi:type="dcterms:W3CDTF">2019-04-29T12:54:08Z</dcterms:modified>
</cp:coreProperties>
</file>